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/>
  <p:notesSz cx="6858000" cy="9144000"/>
  <p:embeddedFontLst>
    <p:embeddedFont>
      <p:font typeface="Anton" pitchFamily="2" charset="0"/>
      <p:regular r:id="rId57"/>
    </p:embeddedFont>
    <p:embeddedFont>
      <p:font typeface="Arial Bold" panose="020B0704020202020204" pitchFamily="34" charset="0"/>
      <p:regular r:id="rId58"/>
      <p:bold r:id="rId59"/>
    </p:embeddedFont>
    <p:embeddedFont>
      <p:font typeface="Baloo" panose="03080902040302020200" pitchFamily="66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2250" y="-2015967"/>
            <a:ext cx="17208175" cy="14788276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712D">
                <a:alpha val="7843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33242" y="-3801477"/>
            <a:ext cx="17208175" cy="14788276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712D">
                <a:alpha val="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42603" y="40261"/>
            <a:ext cx="13494276" cy="11368928"/>
          </a:xfrm>
          <a:custGeom>
            <a:avLst/>
            <a:gdLst/>
            <a:ahLst/>
            <a:cxnLst/>
            <a:rect l="l" t="t" r="r" b="b"/>
            <a:pathLst>
              <a:path w="13494276" h="11368928">
                <a:moveTo>
                  <a:pt x="0" y="0"/>
                </a:moveTo>
                <a:lnTo>
                  <a:pt x="13494276" y="0"/>
                </a:lnTo>
                <a:lnTo>
                  <a:pt x="13494276" y="11368928"/>
                </a:lnTo>
                <a:lnTo>
                  <a:pt x="0" y="11368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270159" y="1679058"/>
            <a:ext cx="8608845" cy="7398226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14372" r="-14372"/>
              </a:stretch>
            </a:blipFill>
            <a:ln w="419100" cap="sq">
              <a:solidFill>
                <a:srgbClr val="00712D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9151538" y="6042931"/>
            <a:ext cx="3073238" cy="264106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EB229">
                <a:alpha val="6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1360" y="-4726588"/>
            <a:ext cx="7130800" cy="6128031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75851" y="2524130"/>
            <a:ext cx="9779034" cy="160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5"/>
              </a:lnSpc>
            </a:pPr>
            <a:r>
              <a:rPr lang="en-US" sz="9466" b="1">
                <a:solidFill>
                  <a:srgbClr val="EB1717"/>
                </a:solidFill>
                <a:latin typeface="Arial Bold"/>
                <a:ea typeface="Arial Bold"/>
                <a:cs typeface="Arial Bold"/>
                <a:sym typeface="Arial Bold"/>
              </a:rPr>
              <a:t>CƠ SỞ DỮ LIỆU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6496" y="5334253"/>
            <a:ext cx="6758302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Được trình bày bởi nhóm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4341360"/>
            <a:ext cx="17040576" cy="5292852"/>
            <a:chOff x="0" y="0"/>
            <a:chExt cx="3187137" cy="989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989934"/>
            </a:xfrm>
            <a:custGeom>
              <a:avLst/>
              <a:gdLst/>
              <a:ahLst/>
              <a:cxnLst/>
              <a:rect l="l" t="t" r="r" b="b"/>
              <a:pathLst>
                <a:path w="3187136" h="989934">
                  <a:moveTo>
                    <a:pt x="2983936" y="0"/>
                  </a:moveTo>
                  <a:lnTo>
                    <a:pt x="203200" y="0"/>
                  </a:lnTo>
                  <a:lnTo>
                    <a:pt x="0" y="494967"/>
                  </a:lnTo>
                  <a:lnTo>
                    <a:pt x="203200" y="989934"/>
                  </a:lnTo>
                  <a:lnTo>
                    <a:pt x="2983936" y="989934"/>
                  </a:lnTo>
                  <a:lnTo>
                    <a:pt x="3187136" y="494967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075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LỚP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LOP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MALOP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TENLOP NVARCHAR(30),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SISO INT,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MAKHOA INT,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PK_LOP PRIMARY KEY (MALOP),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FK_LOP FOREIGN KEY (MAKHOA) REFERENCES KHOA(MAKHOA)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LỊCH BÁO GIẢNG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LICHBAOGIANG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MALICH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MAGV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MALOP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MAMH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SOPHONG NVARCHAR(10)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NGAYDAY DATE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TUTIET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DENTIET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BAIDAY NVARCHAR(100),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GHICHU NVARCHAR(100),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LYTHUYET INT NOT NULL,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KHÓA CHÍNH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PK_LICHDAY PRIMARY KEY (MALICH),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KHÓA NGOẠI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FK_LICHDAY_GV FOREIGN KEY (MAGV) REFERENCES GIANGVIEN(MAGV),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FK_LICHDAY_LOP FOREIGN KEY (MALOP) REFERENCES LOP(MALOP),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FK_LICHDAY_MH FOREIGN KEY (MAMH) REFERENCES MONHOC(MAMH),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FK_LICHDAY_PHONG FOREIGN KEY (SOPHONG) REFERENCES PHONGHOC(SOPHONG),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 TẠO RÀNG BUỘC KIỂM TRA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CK_LICHDAY_TIET CHECK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(TUTIET &gt;= 1 AND DENTIET &lt;= 16 AND TUTIET &lt;= DENTIET),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CK_LICHDAY_LYTHUYET CHECK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(LYTHUYET IN (1, 2))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7521702"/>
            <a:chOff x="0" y="0"/>
            <a:chExt cx="3187137" cy="1406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406801"/>
            </a:xfrm>
            <a:custGeom>
              <a:avLst/>
              <a:gdLst/>
              <a:ahLst/>
              <a:cxnLst/>
              <a:rect l="l" t="t" r="r" b="b"/>
              <a:pathLst>
                <a:path w="3187136" h="1406801">
                  <a:moveTo>
                    <a:pt x="2983936" y="0"/>
                  </a:moveTo>
                  <a:lnTo>
                    <a:pt x="203200" y="0"/>
                  </a:lnTo>
                  <a:lnTo>
                    <a:pt x="0" y="703400"/>
                  </a:lnTo>
                  <a:lnTo>
                    <a:pt x="203200" y="1406801"/>
                  </a:lnTo>
                  <a:lnTo>
                    <a:pt x="2983936" y="1406801"/>
                  </a:lnTo>
                  <a:lnTo>
                    <a:pt x="3187136" y="703400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492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GIÁO VIÊN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GIAOVIEN (MAGV, HOTEN, DTGV, MAKHOA)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(1001, N'Nguyễn Văn A', '0909000001', 2101),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(1002, N'Nguyễn Văn B', '0909000002', 2102),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(1003, N'Nguyễn Văn C', '0909000003', 2103),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(1004, N'Nguyễn Văn D', '0909000004', 2104),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(1005, N'Nguyễn Văn E', '0909000005', 2105);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MÔN HỌC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MONHOC ( MAMH, TENMH)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(3201, N'Cơ sở dữ liệu'),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(3202, N'Lịch Sử Đảng'),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(3203, N'Kinh tế chính trị'),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(3204, N'Kinh tế vi mô'),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(3205, N'Tâm lý học');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PHÒNG HỌC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PHONGHOC (SOPHONG, CHUCNANG)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('A100', N'Phòng lý thuyết'),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('B100', N'Phòng thực hành máy tính'),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('C100', N'Phòng nghe nhìn'),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('D100', N'Xưởng thực tập cơ khí'),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('E100', N'Phòng tự học');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KHOA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KHOA (MAKHOA,TENKHOA,DTKHOA)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(2101, N'Công nghệ thông tin','0928112233'),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(2102, N'Điện','0928112244'),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(2103, N'Cơ khí','0928112255'),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(2104, N'Luật','0928112266'),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(2105, N'Thương Mại Du Lịch','0928112277');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LỚP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LOP (MALOP,TENLOP,SISO, MAKHOA)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(4301, N'DHCNTT19C',77, 2101),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(4302, N'DHĐT19A',80, 2102),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(4303, N'DHCK19A',90, 2103),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(4304, N'DHLKT19B', 76, 2104),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(4305, N'DHTMDT19B',89, 2105);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3712" y="2867265"/>
            <a:ext cx="17040576" cy="6912635"/>
            <a:chOff x="0" y="0"/>
            <a:chExt cx="3187137" cy="1292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292885"/>
            </a:xfrm>
            <a:custGeom>
              <a:avLst/>
              <a:gdLst/>
              <a:ahLst/>
              <a:cxnLst/>
              <a:rect l="l" t="t" r="r" b="b"/>
              <a:pathLst>
                <a:path w="3187136" h="1292885">
                  <a:moveTo>
                    <a:pt x="2983936" y="0"/>
                  </a:moveTo>
                  <a:lnTo>
                    <a:pt x="203200" y="0"/>
                  </a:lnTo>
                  <a:lnTo>
                    <a:pt x="0" y="646443"/>
                  </a:lnTo>
                  <a:lnTo>
                    <a:pt x="203200" y="1292885"/>
                  </a:lnTo>
                  <a:lnTo>
                    <a:pt x="2983936" y="1292885"/>
                  </a:lnTo>
                  <a:lnTo>
                    <a:pt x="3187136" y="64644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378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endParaRPr/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--THÊM DỮ LIỆU VÀO BẢNG LỊCH BÁO GIẢNG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INTO LICHBAOGIANG (MALICH, MAGV, MALOP,MAMH,SOPHONG,NGAYDAY,TUTIET,DENTIET,BAIDAY,LYTHUYET)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(5111, 1001, 4301, 3201,'B100', '2025-02-10', 1, 6, N' Cơ sở dữ liệu',1),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(5112, 1002, 4302, 3202,'A100', '2025-01-11', 4, 6, N'Lắp mạch điện', 2),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(5113, 1003, 4303, 3203,'A100', '2025-03-12', 7, 12, N'sản xuất và lưu thông tư bản',2),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(5114, 1004, 4304, 3205,'E100', '2025-04-13', 10, 12, N'Cảm giác và tri giác', 2),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(5115, 1005, 4305, 3204,'A100', '2025-04-14', 13, 16, N'Tổng cung và cầu',2);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4115" y="890691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8447" r="-24287" b="-10658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384115" y="5221428"/>
            <a:ext cx="4858043" cy="4174881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57795" y="3581148"/>
            <a:ext cx="9240990" cy="203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19"/>
              </a:lnSpc>
            </a:pPr>
            <a:r>
              <a:rPr lang="en-US" sz="7799">
                <a:solidFill>
                  <a:srgbClr val="5E17EB"/>
                </a:solidFill>
                <a:latin typeface="Anton"/>
                <a:ea typeface="Anton"/>
                <a:cs typeface="Anton"/>
                <a:sym typeface="Anton"/>
              </a:rPr>
              <a:t>4.12 CÂU TRUY VẤN</a:t>
            </a:r>
          </a:p>
          <a:p>
            <a:pPr algn="just">
              <a:lnSpc>
                <a:spcPts val="5113"/>
              </a:lnSpc>
            </a:pPr>
            <a:endParaRPr lang="en-US" sz="7799">
              <a:solidFill>
                <a:srgbClr val="5E17E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1347" y="2109227"/>
            <a:ext cx="6172200" cy="249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1. Truy vấn lồng</a:t>
            </a:r>
          </a:p>
          <a:p>
            <a:pPr algn="ctr">
              <a:lnSpc>
                <a:spcPts val="9520"/>
              </a:lnSpc>
              <a:spcBef>
                <a:spcPct val="0"/>
              </a:spcBef>
            </a:pPr>
            <a:endParaRPr lang="en-US" sz="6800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619880"/>
            <a:ext cx="14409464" cy="519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a.Liệt kê lớp có học tại phòng thực hành (B100)</a:t>
            </a:r>
          </a:p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MALOP,TENLOP</a:t>
            </a:r>
          </a:p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LOP</a:t>
            </a:r>
          </a:p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MALOP IN ( SELECT MALOP</a:t>
            </a:r>
          </a:p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FROM LICHBAOGIANG</a:t>
            </a:r>
          </a:p>
          <a:p>
            <a:pPr algn="l">
              <a:lnSpc>
                <a:spcPts val="6004"/>
              </a:lnSpc>
              <a:spcBef>
                <a:spcPct val="0"/>
              </a:spcBef>
            </a:pPr>
            <a:r>
              <a:rPr lang="en-US" sz="4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WHERE SOPHONG = 'B100')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endParaRPr lang="en-US" sz="42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632104" y="8615841"/>
            <a:ext cx="18715603" cy="10480738"/>
          </a:xfrm>
          <a:custGeom>
            <a:avLst/>
            <a:gdLst/>
            <a:ahLst/>
            <a:cxnLst/>
            <a:rect l="l" t="t" r="r" b="b"/>
            <a:pathLst>
              <a:path w="18715603" h="10480738">
                <a:moveTo>
                  <a:pt x="0" y="0"/>
                </a:moveTo>
                <a:lnTo>
                  <a:pt x="18715603" y="0"/>
                </a:lnTo>
                <a:lnTo>
                  <a:pt x="18715603" y="10480738"/>
                </a:lnTo>
                <a:lnTo>
                  <a:pt x="0" y="1048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56742" y="257401"/>
            <a:ext cx="13631359" cy="122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1"/>
              </a:lnSpc>
            </a:pPr>
            <a:r>
              <a:rPr lang="en-US" sz="7809" b="1">
                <a:solidFill>
                  <a:srgbClr val="EB1717"/>
                </a:solidFill>
                <a:latin typeface="Arial Bold"/>
                <a:ea typeface="Arial Bold"/>
                <a:cs typeface="Arial Bold"/>
                <a:sym typeface="Arial Bold"/>
              </a:rPr>
              <a:t>DANH SÁCH THÀNH VIÊN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ED5323-4FA3-5096-ACA8-3F58EF5E3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40491"/>
              </p:ext>
            </p:extLst>
          </p:nvPr>
        </p:nvGraphicFramePr>
        <p:xfrm>
          <a:off x="381000" y="1604286"/>
          <a:ext cx="17297400" cy="83992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6005">
                  <a:extLst>
                    <a:ext uri="{9D8B030D-6E8A-4147-A177-3AD203B41FA5}">
                      <a16:colId xmlns:a16="http://schemas.microsoft.com/office/drawing/2014/main" val="1991207268"/>
                    </a:ext>
                  </a:extLst>
                </a:gridCol>
                <a:gridCol w="2792316">
                  <a:extLst>
                    <a:ext uri="{9D8B030D-6E8A-4147-A177-3AD203B41FA5}">
                      <a16:colId xmlns:a16="http://schemas.microsoft.com/office/drawing/2014/main" val="4070875377"/>
                    </a:ext>
                  </a:extLst>
                </a:gridCol>
                <a:gridCol w="5562973">
                  <a:extLst>
                    <a:ext uri="{9D8B030D-6E8A-4147-A177-3AD203B41FA5}">
                      <a16:colId xmlns:a16="http://schemas.microsoft.com/office/drawing/2014/main" val="2778067747"/>
                    </a:ext>
                  </a:extLst>
                </a:gridCol>
                <a:gridCol w="4745756">
                  <a:extLst>
                    <a:ext uri="{9D8B030D-6E8A-4147-A177-3AD203B41FA5}">
                      <a16:colId xmlns:a16="http://schemas.microsoft.com/office/drawing/2014/main" val="358446831"/>
                    </a:ext>
                  </a:extLst>
                </a:gridCol>
                <a:gridCol w="2790350">
                  <a:extLst>
                    <a:ext uri="{9D8B030D-6E8A-4147-A177-3AD203B41FA5}">
                      <a16:colId xmlns:a16="http://schemas.microsoft.com/office/drawing/2014/main" val="459579639"/>
                    </a:ext>
                  </a:extLst>
                </a:gridCol>
              </a:tblGrid>
              <a:tr h="8356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 VÀ TÊN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NHIỆM VỤ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 ĐỘ HOÀN THIỆN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1066252511"/>
                  </a:ext>
                </a:extLst>
              </a:tr>
              <a:tr h="12403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21063901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 Ngọc Thái Anh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 slide;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lược đồ quan hệ; câu lệnh group by; phần B:7,8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3908908260"/>
                  </a:ext>
                </a:extLst>
              </a:tr>
              <a:tr h="12077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23711711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Ngô Ngọc Ánh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vẽ ER,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B: 1,2; 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C: 6,7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3076653942"/>
                  </a:ext>
                </a:extLst>
              </a:tr>
              <a:tr h="12403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23720071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 Thu Thanh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Câu truy vấn kết nối bảng, update;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B: 3,4;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phần C: 3,4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3089106263"/>
                  </a:ext>
                </a:extLst>
              </a:tr>
              <a:tr h="12403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23722811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Trịnh Quang Thoại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Lược đồ quan hệ, câu lệnh delete;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B: 5,6;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phần C: 5,7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2602962484"/>
                  </a:ext>
                </a:extLst>
              </a:tr>
              <a:tr h="2617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23722821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 Hoài Đình Vi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 database; nhập dữ liệu; 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câu truy vấn lồng, 2 câu tự do;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 B: 9,10,11;Phần C: 1,2; 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hợp file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vi-VN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4137" marR="44137" marT="0" marB="0"/>
                </a:tc>
                <a:extLst>
                  <a:ext uri="{0D108BD9-81ED-4DB2-BD59-A6C34878D82A}">
                    <a16:rowId xmlns:a16="http://schemas.microsoft.com/office/drawing/2014/main" val="20117511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1347" y="2109227"/>
            <a:ext cx="6172200" cy="249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1. Truy vấn lồng</a:t>
            </a:r>
          </a:p>
          <a:p>
            <a:pPr algn="ctr">
              <a:lnSpc>
                <a:spcPts val="9520"/>
              </a:lnSpc>
              <a:spcBef>
                <a:spcPct val="0"/>
              </a:spcBef>
            </a:pPr>
            <a:endParaRPr lang="en-US" sz="6800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8381" y="3346835"/>
            <a:ext cx="14409464" cy="642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Liệt kê môn học mà giảng viên Nguyễn Văn A đã dạy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MAMH,TENMH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MONHOC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MAMH IN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(SELECT LBG.MAMH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LICHBAOGIANG AS LBG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MAGV = ( SELECT MAGV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FROM GIANGVIEN</a:t>
            </a:r>
          </a:p>
          <a:p>
            <a:pPr algn="l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WHERE HOTEN = 'Nguyễn Văn A'))</a:t>
            </a:r>
          </a:p>
          <a:p>
            <a:pPr algn="l">
              <a:lnSpc>
                <a:spcPts val="4324"/>
              </a:lnSpc>
              <a:spcBef>
                <a:spcPct val="0"/>
              </a:spcBef>
            </a:pPr>
            <a:endParaRPr lang="en-US" sz="36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2684" y="2109227"/>
            <a:ext cx="3750733" cy="371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2. Delete</a:t>
            </a:r>
          </a:p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9520"/>
              </a:lnSpc>
              <a:spcBef>
                <a:spcPct val="0"/>
              </a:spcBef>
            </a:pPr>
            <a:endParaRPr lang="en-US" sz="6800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2342" y="3946275"/>
            <a:ext cx="13309715" cy="605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a.Xóa một giáo viên cụ thể theo mã số giáo viên.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FROM GIAO_VIEN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MAGV = 'GV005';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b.Xóa tất cả các lớp chưa có bất kỳ lịch dạy nào được lên lịch.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FROM LOP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MALOP NOT IN (SELECT DISTINCT MALOP FROM LICH_DAY);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4096" y="1871558"/>
            <a:ext cx="8434079" cy="385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3.Truy vấn kết nối bảng: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2199" y="3082689"/>
            <a:ext cx="14188465" cy="42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a.Danh sách giáo viên dạy vượt 10 tiết mỗi ngày</a:t>
            </a:r>
          </a:p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gv.HOTEN AS TenGiaoVien, ld.NGAYDAY, SUM(ld.DENTIET - ld.TUTIET + 1) AS TongSoTiet</a:t>
            </a:r>
          </a:p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LICHDAY ld</a:t>
            </a:r>
          </a:p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GIAOVIEN gv ON ld.MAGV = gv.MAGV</a:t>
            </a:r>
          </a:p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gv.HOTEN, ld.NGAYDAY</a:t>
            </a:r>
          </a:p>
          <a:p>
            <a:pPr algn="l">
              <a:lnSpc>
                <a:spcPts val="4164"/>
              </a:lnSpc>
            </a:pPr>
            <a:r>
              <a:rPr lang="en-US" sz="297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SUM(ld.DENTIET - ld.TUTIET + 1) &gt; 10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endParaRPr lang="en-US" sz="297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7455" y="1871558"/>
            <a:ext cx="7345657" cy="385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3.Truy vấn kết nối bảng: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1838" y="3683261"/>
            <a:ext cx="13041909" cy="384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b.Liệt kê các giáo viên và các lớp họ dạy, phân loại theo ngày học</a:t>
            </a:r>
          </a:p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gv.HOTEN AS TenGiaoVien, l.TENLOP, ld.NGAYDAY</a:t>
            </a:r>
          </a:p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LICHDAY ld</a:t>
            </a:r>
          </a:p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GIAOVIEN gv ON ld.MAGV = gv.MAGV</a:t>
            </a:r>
          </a:p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LOP l ON ld.MALOP = l.MALOP</a:t>
            </a:r>
          </a:p>
          <a:p>
            <a:pPr algn="l">
              <a:lnSpc>
                <a:spcPts val="4334"/>
              </a:lnSpc>
            </a:pPr>
            <a:r>
              <a:rPr lang="en-US" sz="30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 ld.NGAYDAY, gv.HOTEN</a:t>
            </a:r>
          </a:p>
          <a:p>
            <a:pPr algn="l">
              <a:lnSpc>
                <a:spcPts val="4334"/>
              </a:lnSpc>
              <a:spcBef>
                <a:spcPct val="0"/>
              </a:spcBef>
            </a:pPr>
            <a:endParaRPr lang="en-US" sz="30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1382" y="1871558"/>
            <a:ext cx="5617802" cy="48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4.Câu lệnh update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1781" y="3513962"/>
            <a:ext cx="19133542" cy="40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Chuẩn hóa tên lớp viết hoa toàn bộ.</a:t>
            </a:r>
          </a:p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LOP</a:t>
            </a:r>
          </a:p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TENLOP = UPPER(TENLOP)</a:t>
            </a:r>
          </a:p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TENLOP &lt;&gt; UPPER(TENLOP)</a:t>
            </a:r>
          </a:p>
          <a:p>
            <a:pPr algn="l">
              <a:lnSpc>
                <a:spcPts val="6358"/>
              </a:lnSpc>
              <a:spcBef>
                <a:spcPct val="0"/>
              </a:spcBef>
            </a:pPr>
            <a:endParaRPr lang="en-US" sz="454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1382" y="1871558"/>
            <a:ext cx="5617802" cy="48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4.Câu lệnh update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913185"/>
            <a:ext cx="15577382" cy="79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b.Cập nhật ghi chú nếu phòng dạy không phù hợp với loại tiết học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LICHDAY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GHICHU = 'Phòng học không phù hợp với loại tiết dạy'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EXISTS ( SELECT 1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FROM PHONGHOC p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WHERE p.SOPHONG = LICHDAY.SOPHONG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AND (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(LYTHUYET = 1 AND p.CHUCNANG NOT LIKE '%thực hành%') OR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(LYTHUYET = 2 AND p.CHUCNANG NOT LIKE '%lý thuyết%')</a:t>
            </a:r>
          </a:p>
          <a:p>
            <a:pPr algn="l">
              <a:lnSpc>
                <a:spcPts val="5176"/>
              </a:lnSpc>
              <a:spcBef>
                <a:spcPct val="0"/>
              </a:spcBef>
            </a:pPr>
            <a:endParaRPr lang="en-US" sz="369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822" y="1871558"/>
            <a:ext cx="7949178" cy="3765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5.Câu lệnh group by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8376" y="2913185"/>
            <a:ext cx="15577382" cy="6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a.Đếm số lớp thuộc mỗi khoa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MAKHOA, COUNT(*) AS SoLuongLop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LOP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MAKHOA;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Đếm số giáo viên mỗi khoa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MAKHOA, COUNT(*) AS SoLuongGiaoVien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GIAO VIEN</a:t>
            </a:r>
          </a:p>
          <a:p>
            <a:pPr algn="l">
              <a:lnSpc>
                <a:spcPts val="5176"/>
              </a:lnSpc>
            </a:pPr>
            <a:r>
              <a:rPr lang="en-US" sz="36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MAKHOA;</a:t>
            </a:r>
          </a:p>
          <a:p>
            <a:pPr algn="l">
              <a:lnSpc>
                <a:spcPts val="5176"/>
              </a:lnSpc>
            </a:pPr>
            <a:endParaRPr lang="en-US" sz="369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176"/>
              </a:lnSpc>
              <a:spcBef>
                <a:spcPct val="0"/>
              </a:spcBef>
            </a:pPr>
            <a:endParaRPr lang="en-US" sz="369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401" y="1493133"/>
            <a:ext cx="3169112" cy="67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6.Tự chọn</a:t>
            </a:r>
          </a:p>
          <a:p>
            <a:pPr algn="ctr">
              <a:lnSpc>
                <a:spcPts val="7555"/>
              </a:lnSpc>
            </a:pPr>
            <a:endParaRPr lang="en-US" sz="5396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4326" y="2233052"/>
            <a:ext cx="15401823" cy="782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.aTÌM TÊN LỚP VÀ TÊN MÔN HỌC MÀ GIẢNG VIÊN NGUYỄN VĂN A ĐÃ DẠY.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L.TENLOP, MH.TENMH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LICHBAOGIANG AS LB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GIANGVIEN AS GV ON LB.MAGV = GV.MAGV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LOP AS L ON LB.MALOP = L.MALOP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MONHOC AS MH ON LB.MAMH = MH.MAMH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GV.MAGV =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(SELECT MAGV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FROM GIANGVIEN</a:t>
            </a:r>
          </a:p>
          <a:p>
            <a:pPr algn="l">
              <a:lnSpc>
                <a:spcPts val="5118"/>
              </a:lnSpc>
            </a:pPr>
            <a:r>
              <a:rPr lang="en-US" sz="365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WHERE HOTEN = 'Nguyễn Văn A')</a:t>
            </a:r>
          </a:p>
          <a:p>
            <a:pPr algn="ctr">
              <a:lnSpc>
                <a:spcPts val="5118"/>
              </a:lnSpc>
              <a:spcBef>
                <a:spcPct val="0"/>
              </a:spcBef>
            </a:pPr>
            <a:endParaRPr lang="en-US" sz="365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9559" y="3056060"/>
            <a:ext cx="4858043" cy="417488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7291" r="-7291"/>
              </a:stretch>
            </a:blipFill>
            <a:ln w="257175" cap="sq">
              <a:solidFill>
                <a:srgbClr val="5EB229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4990664" y="-2029370"/>
            <a:ext cx="5594255" cy="4807563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781" y="633516"/>
            <a:ext cx="9240990" cy="174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40"/>
              </a:lnSpc>
            </a:pPr>
            <a:r>
              <a:rPr lang="en-US" sz="6600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4.12 CÂU TRUY VẤN</a:t>
            </a:r>
          </a:p>
          <a:p>
            <a:pPr algn="just">
              <a:lnSpc>
                <a:spcPts val="3433"/>
              </a:lnSpc>
            </a:pPr>
            <a:endParaRPr lang="en-US" sz="6600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67236" y="7740376"/>
            <a:ext cx="2639593" cy="4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Supplier Audits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5727" y="1871558"/>
            <a:ext cx="3169112" cy="671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6.Tự chọn</a:t>
            </a:r>
          </a:p>
          <a:p>
            <a:pPr algn="ctr">
              <a:lnSpc>
                <a:spcPts val="7555"/>
              </a:lnSpc>
            </a:pPr>
            <a:endParaRPr lang="en-US" sz="5396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</a:pPr>
            <a:r>
              <a:rPr lang="en-US" sz="5318">
                <a:solidFill>
                  <a:srgbClr val="EB17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7446"/>
              </a:lnSpc>
              <a:spcBef>
                <a:spcPct val="0"/>
              </a:spcBef>
            </a:pPr>
            <a:endParaRPr lang="en-US" sz="5318">
              <a:solidFill>
                <a:srgbClr val="EB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5400" y="3456192"/>
            <a:ext cx="16772851" cy="499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b.Tìm tên các phòng học mà chưa được dạy lần nào</a:t>
            </a:r>
          </a:p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SOPHONG, CHUCNANG</a:t>
            </a:r>
          </a:p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PHONGHOC</a:t>
            </a:r>
          </a:p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SOPHONG NOT IN</a:t>
            </a:r>
          </a:p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(SELECT DISTINCT SOPHONG</a:t>
            </a:r>
          </a:p>
          <a:p>
            <a:pPr algn="l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LICHBAOGIANG)</a:t>
            </a:r>
          </a:p>
          <a:p>
            <a:pPr algn="l">
              <a:lnSpc>
                <a:spcPts val="5574"/>
              </a:lnSpc>
              <a:spcBef>
                <a:spcPct val="0"/>
              </a:spcBef>
            </a:pPr>
            <a:endParaRPr lang="en-US" sz="398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9594" y="-248810"/>
            <a:ext cx="10403659" cy="1677560"/>
            <a:chOff x="0" y="0"/>
            <a:chExt cx="812800" cy="131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9696" y="366472"/>
            <a:ext cx="16089604" cy="106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80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CHUẨN HÓA 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0795" y="2223217"/>
            <a:ext cx="10200967" cy="212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tập 1/ Cho lược đồ CSDL Q(TENTAU,LOAITAU,MACbHUYEN,LUONGHANG,BENCANG,NGAY)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F={TENTAU → LOAITAU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MACHUYEN → TENTAU, LUONGHANG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TENTAU,NGAY → BENCANG, MACHUYEN}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795" y="5476875"/>
            <a:ext cx="7677153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*Tách hàm phụ thuộc có nhiều thuộc tính ở vế trái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TENTAU → LOAITAU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MACHUYEN → TENTAU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MACHUYEN → LUONGHANG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TENTAU,NGAY → BENCANG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TENTAU,NGAY → MACHUYEN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0795" y="4605019"/>
            <a:ext cx="5750983" cy="53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Hãy tìm tập phủ tối thiểu của F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0208" y="3777133"/>
            <a:ext cx="8143757" cy="575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*Loại bỏ thuộc tính dư ở bên trái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TENTAU,NGAY → BENCANG: tính TENTAU,NGAY + mà không dùng TENTAU,NGAY → BENCANG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TENTAU,NGAY+={ TENTAU,NGAY, MACHUYEN, LOAITAU, LUONGHANG} không có BENCANG vậy TENTAU,NGAY → BENCANG không thừa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TENTAU,NGAY → MACHUYEN: tính TENTAU,NGAY + mà không dùng TENTAU,NGAY → MACHUYEN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TENTAU,NGAY+={ TENTAU,NGAY, BENCANG, LOAITAU} không có MACHUYEN vậy TENTAU,NGAY → MACHUYEN không thừa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66051" y="-1328430"/>
            <a:ext cx="13516136" cy="1161543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2512" y="-3242968"/>
            <a:ext cx="5594255" cy="4807563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5EB22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66051" y="2160193"/>
            <a:ext cx="8608845" cy="739822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372" r="-14372"/>
              </a:stretch>
            </a:blipFill>
            <a:ln w="419100" cap="sq">
              <a:solidFill>
                <a:srgbClr val="5EB229"/>
              </a:solidFill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15626465" y="760752"/>
            <a:ext cx="1824324" cy="535895"/>
          </a:xfrm>
          <a:custGeom>
            <a:avLst/>
            <a:gdLst/>
            <a:ahLst/>
            <a:cxnLst/>
            <a:rect l="l" t="t" r="r" b="b"/>
            <a:pathLst>
              <a:path w="1824324" h="535895">
                <a:moveTo>
                  <a:pt x="0" y="0"/>
                </a:moveTo>
                <a:lnTo>
                  <a:pt x="1824324" y="0"/>
                </a:lnTo>
                <a:lnTo>
                  <a:pt x="1824324" y="535896"/>
                </a:lnTo>
                <a:lnTo>
                  <a:pt x="0" y="53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2172" y="990600"/>
            <a:ext cx="9687245" cy="297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7943" b="1">
                <a:solidFill>
                  <a:srgbClr val="EB1717"/>
                </a:solidFill>
                <a:latin typeface="Arial Bold"/>
                <a:ea typeface="Arial Bold"/>
                <a:cs typeface="Arial Bold"/>
                <a:sym typeface="Arial Bold"/>
              </a:rPr>
              <a:t>PHẦN A</a:t>
            </a:r>
          </a:p>
          <a:p>
            <a:pPr algn="l">
              <a:lnSpc>
                <a:spcPts val="6924"/>
              </a:lnSpc>
            </a:pPr>
            <a:endParaRPr lang="en-US" sz="7943" b="1">
              <a:solidFill>
                <a:srgbClr val="EB1717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6924"/>
              </a:lnSpc>
            </a:pPr>
            <a:endParaRPr lang="en-US" sz="7943" b="1">
              <a:solidFill>
                <a:srgbClr val="EB1717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9901" y="4627011"/>
            <a:ext cx="9384756" cy="198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ĐỀ 5 QUẢN LÝ LỊCH DẠY HỌC</a:t>
            </a:r>
          </a:p>
          <a:p>
            <a:pPr algn="just">
              <a:lnSpc>
                <a:spcPts val="6084"/>
              </a:lnSpc>
            </a:pPr>
            <a:endParaRPr lang="en-US" sz="6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02512" y="7904821"/>
            <a:ext cx="2168374" cy="1863446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EB229">
                <a:alpha val="6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9594" y="-248810"/>
            <a:ext cx="10403659" cy="1677560"/>
            <a:chOff x="0" y="0"/>
            <a:chExt cx="812800" cy="131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9696" y="366472"/>
            <a:ext cx="16089604" cy="106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80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CHUẨN HÓA 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579" y="1727070"/>
            <a:ext cx="8961634" cy="911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*Loại bỏ phụ thuộc hàm dư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 TENTAU → LOAITAU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Không suy được từ tập còn lại → giữ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MACHUYEN → TENTAU 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Không suy được từ tập còn lại → giữ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(3) MACHUYEN → LUONGHANG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Từ (2) MACHUYEN → TENTAU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TENTAU → LOAITAU → không liên quan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Không suy được → giữ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(4) TENTAU,NGAY → BENCANG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-Thử bỏ TENTAU tính NGAY+ không dùng TENTAU,NGAY → BENCANG mà dùng NGAY → BENCANG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NGAY +={NGAY, BENCANG} không thấy TENTAU vậy TENTAU không thừa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7213" y="1502332"/>
            <a:ext cx="8259976" cy="878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bỏ NGAY tính TENTAU + không dùng TENTAU,NGAY → BENCANG mà dùng TENTAU → BENCANG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TENTAU +={TENTAU, BENCANG, LOAITAU } không thấy NGAY vậy NGAY không thừa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(5) TENTAU, NGAY → MACHUYEN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-Thử bỏ NGAY tính TENTAU + không dùng TENTAU, NGAY → MACHUYEN mà dùng TENTAU → MACHUYEN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TENTAU +={TENTAU, MACHUYEN, LUONGHANG } không thấy NGAY vậy NGAY không thừa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-Thử bỏ TENTAU tính NGAY + không dùng TENTAU, NGAY → MACHUYEN mà dùng NGAY → MACHUYEN</a:t>
            </a:r>
          </a:p>
          <a:p>
            <a:pPr algn="l">
              <a:lnSpc>
                <a:spcPts val="4055"/>
              </a:lnSpc>
              <a:spcBef>
                <a:spcPct val="0"/>
              </a:spcBef>
            </a:pPr>
            <a:r>
              <a:rPr lang="en-US" sz="28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NGAY⁺ = {NGAY} Không suy ra MACHUYEN → TENTAU không dư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9594" y="-248810"/>
            <a:ext cx="10403659" cy="1677560"/>
            <a:chOff x="0" y="0"/>
            <a:chExt cx="812800" cy="131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9696" y="366472"/>
            <a:ext cx="16089604" cy="106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80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CHUẨN HÓA 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44642"/>
            <a:ext cx="16683699" cy="661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</a:pPr>
            <a:r>
              <a:rPr lang="en-US" sz="286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B)Tìm tất cả các khóa của Q 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Q – {LOAITAU, TENTAU, LUONGHANG, BENCANG, MACHUYEN}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P= NGAY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NGAY+={NGAY} khác Q --) Nên quan hệ này có nhiều hơn 1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*Xác định tập bao đóng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(1) TENTAU,NGAY+={ TENTAU,NGAY, BENCANG, MACHUYEN, LUONGHANG} = Q --) Đây là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LOAITAU,NGAY+={ LOAITAU,NGAY} = Q --) Đây không phải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(3) MACHUYEN,NGAY+={ MACHUYEN,NGAY, TENTAU, LUONGHANG, LOAITAU} = Q --) Đây là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(4) LUONGHANG,NGAY+={ LUONGHANG,NGAY}#  Q --) Đây không phải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(5) BENCANG,NGAY+={ BENCANG,NGAY}# Q --) Đây không phải khóa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4017"/>
              </a:lnSpc>
            </a:pPr>
            <a:r>
              <a:rPr lang="en-US" sz="286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--)Tập khóa (candidate key) của lược đồ quan hệ là: {TENTAU,NGAY} và {MACHUYEN,NGAY}</a:t>
            </a:r>
          </a:p>
          <a:p>
            <a:pPr algn="just">
              <a:lnSpc>
                <a:spcPts val="4017"/>
              </a:lnSpc>
              <a:spcBef>
                <a:spcPct val="0"/>
              </a:spcBef>
            </a:pPr>
            <a:endParaRPr lang="en-US" sz="286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950605" y="-85725"/>
            <a:ext cx="11337395" cy="12754570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33999" r="-348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906871" y="7586662"/>
            <a:ext cx="8239896" cy="4626084"/>
            <a:chOff x="0" y="0"/>
            <a:chExt cx="812800" cy="456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135666"/>
              <a:ext cx="558800" cy="288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87468" y="7250922"/>
            <a:ext cx="8239896" cy="4626084"/>
            <a:chOff x="0" y="0"/>
            <a:chExt cx="812800" cy="4563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135666"/>
              <a:ext cx="558800" cy="288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89594" y="-248810"/>
            <a:ext cx="10403659" cy="1677560"/>
            <a:chOff x="0" y="0"/>
            <a:chExt cx="812800" cy="131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57996" y="-85725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799119" y="-601235"/>
            <a:ext cx="10403659" cy="1677560"/>
            <a:chOff x="0" y="0"/>
            <a:chExt cx="812800" cy="1310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169696" y="366472"/>
            <a:ext cx="16089604" cy="106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808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CHUẨN HÓA CSDL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9098" y="2285126"/>
            <a:ext cx="971232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Bài 3: Cho lược đồ quan hệ Q và tập phụ thuộc hàm F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a) F={AB→E;AG→I;BE→I;E→G;GI→ H} chứng minh rằng AB → GH.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b) F={AB→C;B→D;CD→E;CE→GH;G→A} chứng minh rằng AB → E; AB → 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190126"/>
            <a:ext cx="9433057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AB → E ⇒ AB⁺ = {A, B, E}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→ G ⇒ thêm G ⇒ AB⁺ = {A, B, E, G}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AB⁺ chứa A và G ⇒ AG → I ⇒ thêm I ⇒ AB⁺ = {A, B, E, G, I}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và I có trong AB⁺ ⇒ GI → H ⇒ thêm H ⇒ AB⁺ = {A, B, E, G, I, H}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AB⁺ chứa G và H ⇒ AB → GH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761898"/>
            <a:ext cx="9804664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AB → C ⇒ AB⁺ = {A, B, C}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→ D ⇒ thêm D ⇒ AB⁺ = {A, B, C, D}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 CD trong AB⁺ ⇒ CD → E ⇒ thêm E ⇒ AB⁺ = {A, B, C, D, E}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AB → E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Tiếp tục từ AB⁺ = {A, B, C, D, E}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 C và E ⇒ CE → GH ⇒ thêm G và H ⇒ AB⁺ = {A, B, C, D, E, G, H}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AB → G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956260" y="1119685"/>
            <a:ext cx="5012843" cy="2852497"/>
          </a:xfrm>
          <a:custGeom>
            <a:avLst/>
            <a:gdLst/>
            <a:ahLst/>
            <a:cxnLst/>
            <a:rect l="l" t="t" r="r" b="b"/>
            <a:pathLst>
              <a:path w="5012843" h="2852497">
                <a:moveTo>
                  <a:pt x="0" y="0"/>
                </a:moveTo>
                <a:lnTo>
                  <a:pt x="5012843" y="0"/>
                </a:lnTo>
                <a:lnTo>
                  <a:pt x="5012843" y="2852497"/>
                </a:lnTo>
                <a:lnTo>
                  <a:pt x="0" y="2852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2623" y="1991649"/>
            <a:ext cx="7443637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4: Cho quan hệ r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Trong các phụ thuộc hàm sau đây, PTH nào không thỏa A → B; A → C; B → A; C → D; D → C; D →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541" y="4410999"/>
            <a:ext cx="7918459" cy="53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A→ B: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các hàng có cùng A: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y → B = x, z ⇒ không đồng nhất ⇒ không thỏa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 → C: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y → C = z, w ⇒ không đồng nhất ⇒ không thỏa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 → A: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= x → A = y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 = y → A = z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 = z → A = y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 = u → A = x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⇒ Mỗi giá trị B xác định một giá trị A ⇒ thỏa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74924" y="4420524"/>
            <a:ext cx="7284376" cy="487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D: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= x → D = y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= z → D = x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= y → D = y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= w → D = z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⇒ Mỗi C xác định đúng 1 D ⇒ thỏa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D → C: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= y → C = x, y ⇒ không đồng nhất ⇒ không thỏa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D → 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= y → A = x, z ⇒ không đồng nhất ⇒ không thỏa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luận: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Các phụ thuộc hàm không thỏa là: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→ B, A → C, D → C, D → 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03369" y="1527929"/>
            <a:ext cx="1111713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5/ Hãy tìm tất cả các khóa cho lược đồ quan hệ sau: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Q(BROKER,OFFICE,STOCK,QUANTITY,INVESTOR,DIVIDENT)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F={STOCK → DIVIDENT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INVESTOR → BROKER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INVESTOR,STOCK → QUANTITY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BROKER → OFFICE 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719" y="5007352"/>
            <a:ext cx="9517856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-Những thuộc tính không xuất hiện ở vế phải: STOCK,INVESTOR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(INVESTOR,STOCK)+ = {INVESTOR,STOCK}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STOCK → DIVIDENT =&gt; (INVESTOR,STOCK)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= {INVESTOR,STOCK,DIVIDENT}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INVESTOR → BROKER=&gt; (INVESTOR,STOCK)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={INVESTOR,STOCK,DIVIDENT,BROKER}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{INVESTOR,STOCK}→QUANTITY=&gt; (INVESTOR,STOCK)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= {INVESTOR,STOCK,DIVIDENT,BROKER,QUANTITY}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BROKER → OFFICE =&gt; (INVESTOR,STOCK)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= {INVESTOR,STOCK,DIVIDENT,BROKER,QUANTITY, OFFICE}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55931" y="4883527"/>
            <a:ext cx="7832142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Suy ra : tập bao đóng của (INVESTOR, STOCK) bao gồm tất cả các thuộc tính trong lược đồ quan hệ, tức là (INVESTOR, STOCK) là một khóa của lược đồ quan hệ. </a:t>
            </a:r>
          </a:p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Vì (INVESTOR, STOCK) là một khóa và nó không thể được rút gọn thêm nữa (vì bất </a:t>
            </a:r>
          </a:p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kỳ thuộc tính nào khác cũng không thể xác định được tất cả các thuộc tính còn lại), nên đây là khóa duy nhất của lược đồ quan hệ này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41133" y="1569621"/>
            <a:ext cx="7464822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6/ Xét lược đồ quan hệ và tập phụ thuộc dữ liệu: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Q(C,T,H,R,S,G)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f={ f₁: C→T; f₂: HR→ C; f₃: HT→ R;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f₄: CS→ G; f₅: HS→ R}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Tìm phủ tối thiểu của 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80512"/>
            <a:ext cx="15153714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1: Tách các phụ thuộc hàm có vế phải là một thuộc tính.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Tất cả các phụ thuộc hàm trong F đều có vế phải là một thuộc tính Do đó tập phụ thuộc hàm hiện tại là: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f={C→T,HR→C,HT→R,CS→G,HS→R}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2: Loại bỏ các thuộc tính dư thừa ở vế trái của mỗi phụ thuộc hàm.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HR→C: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H→C: Tính bao đóng của H (H+). H+={H}(không chứa C). =&gt; H không là thuộc tính thừa.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R→C: Tính bao đóng của R (R+). R+={R}(không chứa C). =&gt; R không là thuộc tính thừa.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HR→C không có thuộc tính thừa.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04712"/>
            <a:ext cx="15318290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HT→R: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H→R: Tính bao đóng của H (H+). H+={H} (không chứa R).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H không là thuộc tính thừa.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T→R: Tính bao đóng của T (T+). Từ C→T, ta có T+={T} (không chứa R).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T không là thuộc tính thừa.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HT→R không có thuộc tính thừa.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HS→R: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H→R: Tính bao đóng của H (H+). H+={H} (không chứa R).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H không là thuộc tính thừa.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83807" y="1419225"/>
            <a:ext cx="13520386" cy="783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S→R: Tính bao đóng của S (S+). S+={S} (không chứa R). =&gt;S không là thuộc tính thừa. 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HS→R không có thuộc tính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3: Loại bỏ các phụ thuộc hàm dư thừa trong F.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Xét từng phụ thuộc hàm trong F 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C→T: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 bao đóng của C (C+): C+={C}.(không chứa T). Vậy C→T không dư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HR→C: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Tính bao đóng của HR(HR+): HR+={H,R}.(không chứa C). Vậy HR→C không dư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HT→R: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Tính bao đóng của HT (HT+): HT+={H,T,C}.(không chứa R). Vậy HT→C không dư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CS→G: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Tính bao đóng của CS (CS+): CS+={C,S,T}. (không chứa G). Vậy CS→G không dư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HS→R: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Tính bao đóng của HS (HS+): HS+={H,S}.(không chứa R). Vậy HS→R không dư thừa.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6901" y="8459836"/>
            <a:ext cx="1209262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Vậy, phủ tối thiểu của F là chính F : {C→T,HR→C,HT→R,CS→G,HS→R}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4350" y="2821058"/>
            <a:ext cx="17259300" cy="579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7/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Q(A,B,C,D,E,H) F={A → E; C → D; E → DH} Chứng minh K={A,B,C} là khóa duy nhất của Q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A→E: Với A, ta có thể xác định được E.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C→D: Với C, ta có thể xác định được D.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E→DH: Với E, ta có thể xác định được D và H.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{A, B}: Không thể xác định được C, D, E, H. Do đó, không phải khóa.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{A, C}: Không thể xác định được B, E, H. Do đó, không phải khóa.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{B, C}: Không thể xác định được A, D, E, H. Do đó, không phải khóa.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Suy ra K = {A, B, C} là khóa duy nhất.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9007" y="2759028"/>
            <a:ext cx="8544993" cy="524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/ Q(A,B,C,D) F={AB→C; D→B; C→ABD}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Hãy tìm tất cả các khóa của Q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AB→C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D→B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C→A,B,D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C→A,B,D → C có thể là khóa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A⁺: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có phụ thuộc bắt đầu từ A → A⁺ = {A} → Không đủ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D⁺: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→ B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B → (không có gì)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D⁺ = {D, B} → Không đủ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4398" y="4032203"/>
            <a:ext cx="7123596" cy="39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B⁺: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có gì → Không đủ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AB⁺: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 → C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A, B, 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AB⁺ = {A, B, C, D} → AB cũng là khóa, nhưng AB là tập con của C⁺, mà C một mình đã đủ, nên AB không tối thiểu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Suy ra khóa duy nhất của quan hệ Q là {C}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612565" y="1932858"/>
            <a:ext cx="7646735" cy="7673103"/>
          </a:xfrm>
          <a:custGeom>
            <a:avLst/>
            <a:gdLst/>
            <a:ahLst/>
            <a:cxnLst/>
            <a:rect l="l" t="t" r="r" b="b"/>
            <a:pathLst>
              <a:path w="7646735" h="7673103">
                <a:moveTo>
                  <a:pt x="0" y="0"/>
                </a:moveTo>
                <a:lnTo>
                  <a:pt x="7646735" y="0"/>
                </a:lnTo>
                <a:lnTo>
                  <a:pt x="7646735" y="7673103"/>
                </a:lnTo>
                <a:lnTo>
                  <a:pt x="0" y="767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3414" y="3289170"/>
            <a:ext cx="892915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9/ Q(A,B,C,D,E,G)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F={AB→C;C→ A;BC→D;ACD→B;D→EG;BE→C;CG→BD;CE→G}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Hãy tìm tất cả các khóa của Q.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TN=rỗng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TG= {ABCDEG}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31501" y="-246911"/>
            <a:ext cx="14627652" cy="1257063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712D">
                <a:alpha val="7843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423352" y="-664215"/>
            <a:ext cx="13516136" cy="1161543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3017" y="171388"/>
            <a:ext cx="8433745" cy="207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5"/>
              </a:lnSpc>
            </a:pPr>
            <a:r>
              <a:rPr lang="en-US" sz="639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1.VẼ ER</a:t>
            </a:r>
          </a:p>
          <a:p>
            <a:pPr algn="r">
              <a:lnSpc>
                <a:spcPts val="8348"/>
              </a:lnSpc>
            </a:pPr>
            <a:endParaRPr lang="en-US" sz="639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4659255" y="-3295839"/>
            <a:ext cx="8779794" cy="17428872"/>
          </a:xfrm>
          <a:custGeom>
            <a:avLst/>
            <a:gdLst/>
            <a:ahLst/>
            <a:cxnLst/>
            <a:rect l="l" t="t" r="r" b="b"/>
            <a:pathLst>
              <a:path w="8779794" h="17428872">
                <a:moveTo>
                  <a:pt x="0" y="0"/>
                </a:moveTo>
                <a:lnTo>
                  <a:pt x="8779794" y="0"/>
                </a:lnTo>
                <a:lnTo>
                  <a:pt x="8779794" y="17428872"/>
                </a:lnTo>
                <a:lnTo>
                  <a:pt x="0" y="1742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26611"/>
            <a:ext cx="5810869" cy="9833778"/>
          </a:xfrm>
          <a:custGeom>
            <a:avLst/>
            <a:gdLst/>
            <a:ahLst/>
            <a:cxnLst/>
            <a:rect l="l" t="t" r="r" b="b"/>
            <a:pathLst>
              <a:path w="5810869" h="9833778">
                <a:moveTo>
                  <a:pt x="0" y="0"/>
                </a:moveTo>
                <a:lnTo>
                  <a:pt x="5810869" y="0"/>
                </a:lnTo>
                <a:lnTo>
                  <a:pt x="5810869" y="9833778"/>
                </a:lnTo>
                <a:lnTo>
                  <a:pt x="0" y="9833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68309" y="3971449"/>
            <a:ext cx="9690991" cy="4229514"/>
          </a:xfrm>
          <a:custGeom>
            <a:avLst/>
            <a:gdLst/>
            <a:ahLst/>
            <a:cxnLst/>
            <a:rect l="l" t="t" r="r" b="b"/>
            <a:pathLst>
              <a:path w="9690991" h="4229514">
                <a:moveTo>
                  <a:pt x="0" y="0"/>
                </a:moveTo>
                <a:lnTo>
                  <a:pt x="9690991" y="0"/>
                </a:lnTo>
                <a:lnTo>
                  <a:pt x="9690991" y="4229514"/>
                </a:lnTo>
                <a:lnTo>
                  <a:pt x="0" y="422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0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56096" y="8691848"/>
            <a:ext cx="9126273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khóa của Q là AB, BC, BD, BE, CD, CE và CG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0966" y="2195429"/>
            <a:ext cx="15690010" cy="636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10/ Xác định phủ tối thiểu của tập phụ thuộc hàm sau: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Q(A,B,C,D,E,G), F={AB→C;C→A;BC→D;ACD→B;D→EG;BE→C;CG→BD;CE→AG}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1: tách vế phải phụ thuộc hàm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AB→C;C→A;BC→D;ACD→B;D→E;D→G;BE→C;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CG→B;CG→D;CE→A; CE→G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2: Xóa thuộc tính dư thừa ở vế trái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AB→C: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AB+ = {AB} không có C vậy AB→ C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 → 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 = {C} không có A vậy C→ A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BC→D: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BC+ = {BCA} không có D vậy BC→ D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ACD→B: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ACD+ = {ABCDEG}có B vậy AB→ C thừa nên loại bỏ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15971" y="3263671"/>
            <a:ext cx="8770168" cy="599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F={AB→C;C→A;BC→D; D→E;D→G;BE→C;CG→B;CG→D;CE→A; CE→G}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D→E: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D+ = {DG} không có E vậy D→ E không thừa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D→G: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D+ = {DE} không có G vậy D→ G không thừa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BE→C: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BE+ = {BE} không có C vậy BE→ C không thừa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CG→B: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CG+ = {CGAD}không có B vậy CG→ B không thừa 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CG→D: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CG+ = {CGABDEG }có D vậy CG→ D thừa nên loại bỏ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F={AB→C;C→A;BC→D; D→E;D→G;BE→C;CG→B;CE→A; CE→G}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CE→A: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CE+ = {CEAG}có A vậy CE→ A thừa nên loại bỏ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F={AB→C;C→A;BC→D; D→E;D→G;BE→C;CG→B; CE→G}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CE→G:</a:t>
            </a:r>
          </a:p>
          <a:p>
            <a:pPr algn="l">
              <a:lnSpc>
                <a:spcPts val="2672"/>
              </a:lnSpc>
              <a:spcBef>
                <a:spcPct val="0"/>
              </a:spcBef>
            </a:pPr>
            <a:r>
              <a:rPr lang="en-US" sz="222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CE+ = {CEA} không có G vậy CE→ G không thừa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8916" y="2255313"/>
            <a:ext cx="7801185" cy="524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3: Xóa các phụ thuộc hàm dư thừa: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F={AB→C;C→A;BC→D; D→E;D→G;BE→C;CG→B; CE→G}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AB → C: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A+ kiểm tra B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A+={A} không có C nên B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B+ kiểm tra A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B+={B}không có C nên A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BC→D: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B+ kiểm tra C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B+={B} không có D nên C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C+ kiểm tra B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C+={CA}không có D nên B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1130492"/>
            <a:ext cx="8704262" cy="67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BE→C: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B+ kiểm tra E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B+={B} không có C nên E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E+ kiểm tra B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E+={E}không có C nên B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CG →B: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C+ kiểm tra G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C+={CA} không có B nên G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G+ kiểm tra C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G+={G}không có B nên C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CE→G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C+ kiểm tra E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C+={CA} không có G nên E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Tính E+ kiểm tra C thừa: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E+={E}không có G nên C không thừa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luận, phủ tối thiểu của F là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F’={AB→C;C→A;BC→D; D→E;D→G;BE→C;CG→B; CE→G}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83067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1184919" y="9605961"/>
            <a:ext cx="8115511" cy="5715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846501" y="9715497"/>
            <a:ext cx="14959109" cy="1677560"/>
            <a:chOff x="0" y="0"/>
            <a:chExt cx="1168701" cy="131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701" cy="131062"/>
            </a:xfrm>
            <a:custGeom>
              <a:avLst/>
              <a:gdLst/>
              <a:ahLst/>
              <a:cxnLst/>
              <a:rect l="l" t="t" r="r" b="b"/>
              <a:pathLst>
                <a:path w="1168701" h="131062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76200"/>
              <a:ext cx="965501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0795" y="2276475"/>
            <a:ext cx="9664544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b) Q(A,B,C) F={A→B,A→C,B→A,C→A,B→C}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1: tách vế phải phụ thuộc hàm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A→B,A→C,B→A,C→A,B→C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Bước 2: Xóa thuộc tính dư thừa ở vế trái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A→B: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A+ = {AC} không có B vậy A→ B không thừa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A→C: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A+ = {ABC} có C vậy A→ C thừa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F={A→B,B→A,C→A,B→C}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B→A: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B+ = {BCA}có A vậy B→ A thừa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F={A→B, C→A,B→C}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719933"/>
            <a:ext cx="8824648" cy="312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C→A: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C+ = {C} không có A vậy C→ A không thừa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B→C: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B+ = {B} không có C vậy B→ C không thừa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luận, phủ tối thiểu của F là F’={A→B, C→A,B→C}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2494" y="1637013"/>
            <a:ext cx="16726290" cy="727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1/ Cho biết dạng chuẩn của các lược đồ quan hệ sau: 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Q(ABCDEG); F={A→BC, C→DE, E→G}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TN={A}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A+= ABCDEG= Q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có khóa là A ( vì bao đóng của A chưa toàn bộ thuộc tính)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BC: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đạt vì E→G có vế trái không là siêu khóa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3NF: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C→DE có C không là siêu khóa và D,E cũng không phải là tập con của khóa nên Q không đạt chuẩn 3NF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2NF: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Lược đồ Q có 1 khóa là A và có duy nhất 1 thuộc tính nên mọi thuộc tính không khóa đều phụ thuộc vào khóa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Q đạt chuẩn 2NF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4900" y="1777191"/>
            <a:ext cx="16283100" cy="678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1b) Q(ABCDEGH); F={C→AB, D→E, B→G}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TN={CDH}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CDH+=CDHABEG= Q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có khóa là CDH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chuẩn BC: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đạt vì C→AB có C không là siêu khóa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3NF: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B→G, B không phải siêu khóa và G không thuộc khóa. Vậy không đạt chuẩn 3NF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Xét 2NF: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ABC, C là một phần của khóa nhưng ABC là thuộc tính không khóa nên vi phạm 2NF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Q đạt chuẩn 1NF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509408" y="1914826"/>
            <a:ext cx="10856155" cy="432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2/ Kiểm tra dạng chuẩn Q(C,S,Z) F={CS→Z;Z→C}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Giải: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TN={S}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TG={CZ}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4343049" y="3062189"/>
            <a:ext cx="9686410" cy="2267032"/>
          </a:xfrm>
          <a:custGeom>
            <a:avLst/>
            <a:gdLst/>
            <a:ahLst/>
            <a:cxnLst/>
            <a:rect l="l" t="t" r="r" b="b"/>
            <a:pathLst>
              <a:path w="9686410" h="2267032">
                <a:moveTo>
                  <a:pt x="0" y="0"/>
                </a:moveTo>
                <a:lnTo>
                  <a:pt x="9686410" y="0"/>
                </a:lnTo>
                <a:lnTo>
                  <a:pt x="9686410" y="2267032"/>
                </a:lnTo>
                <a:lnTo>
                  <a:pt x="0" y="2267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13480" y="5281596"/>
            <a:ext cx="10872802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có 2 khóa là CS, ZS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Xét chuẩn BC: không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CS→Z : CS là siêu khóa --)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Z→C: Z không phải là siêu khóa--) không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Xét 3NF: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CS→Z: CS là siêu khóa, Zthuộc khóa--)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Z→C: Z không là siêu khóa--) không thõa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Xét chuẩn 2NF:thõa vì trong Q không có thuộc tính không khóa nào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 Q đạt chuẩn 2NF, 1NF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9414" y="1218301"/>
            <a:ext cx="17838586" cy="622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3: Cho lược đồ CSDL Kehoach(NGAY,GIO,PHONG,MONHOC,GIAOVIEN) F={NGAY,GIO,PHONG→MONHOC MONHOC,NGAY→GIAOVIEN NGAY,GIO,PHONG→GIAOVIEN MONHOC→GIAOVIEN} a) Xác định dạng chuẩn cao nhất của Kehoach.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 phụ thuộc hàm F: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 NGAY, GIO, PHONG → MONHOC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 MONHOC, NGAY → GIAOVIEN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 NGAY, GIO, PHONG → GIAOVIEN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 MONHOC → GIAOVIEN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Phân tích: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 có: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NGAY, GIO, PHONG → MONHOC → GIAOVIEN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⇒ NGAY, GIO, PHONG → GIAOVIEN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67446" y="7564854"/>
            <a:ext cx="1407635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Khóa của quan hệ: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Từ NGAY, GIO, PHONG → MONHOC, kết hợp với MONHOC → GIAOVIEN thì → GIAOVIEN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⇒ Khóa là {NGAY, GIO, PHONG}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2337" y="2444866"/>
            <a:ext cx="15761255" cy="562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Kiểm tra chuẩn: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1NF: Có (giả định dữ liệu nguyên tử)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2NF: Vì khóa là NGAY, GIO, PHONG và không có phụ thuộc nào vi phạm 2NF (không có phụ thuộc bộ phận khóa) ⇒ Đạt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3NF: Xét MONHOC → GIAOVIEN: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MONHOC không là khóa hoặc siêu khóa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GIAOVIEN không là thuộc tính khóa ⇒ Vi phạm 3NF</a:t>
            </a:r>
          </a:p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BCNF: Phụ thuộc hàm MONHOC → GIAOVIEN vi phạm vì MONHOC không là siêu khóa ⇒ Không đạt BCNF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2651" y="1431023"/>
            <a:ext cx="13704094" cy="59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8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4: Cho lược đồ quan hệ Q(A,B,C,D) và tập phụ thuộc hàm F 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 = {A→B;B→C; D→B} C = {Q₁(A,C,D); Q₂(B,D)} 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Xác định các Fᵢ (những phụ thuộc hàm F được bao trong Qᵢ)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Q₁(A,C,D)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các phụ thuộc trong F: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A→B: Không thuộc vì B không có trong Q₁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B→C: Không thể tồn tại trong Q₁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D→B: Không thuộc, vì B không có trong Q₁</a:t>
            </a:r>
          </a:p>
          <a:p>
            <a:pPr algn="l">
              <a:lnSpc>
                <a:spcPts val="425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F₁ = 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37338" y="3715212"/>
            <a:ext cx="7721962" cy="541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Q₂(B,D):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A→B: Không thuộc (A không có)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B→C: Không thuộc (C không có)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D→B: Thuộc, vì cả D và B đều có trong Q₂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F₂ = {D → B}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luận: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Fᵢ: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F₁ (trên Q₁) = ∅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F₂ (trên Q₂) = {D → B}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92963" y="1053425"/>
            <a:ext cx="7750682" cy="66607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372" r="-14372"/>
              </a:stretch>
            </a:blipFill>
            <a:ln w="419100" cap="sq">
              <a:solidFill>
                <a:srgbClr val="00712D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5561482" y="-1773918"/>
            <a:ext cx="4226743" cy="3632357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5EB22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15767" y="5778395"/>
            <a:ext cx="3677935" cy="316072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54867" t="-2508" b="-17555"/>
              </a:stretch>
            </a:blipFill>
            <a:ln w="238125" cap="sq">
              <a:solidFill>
                <a:srgbClr val="00712D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4749390" y="7883219"/>
            <a:ext cx="5594255" cy="4807563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712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226577"/>
            <a:ext cx="8402127" cy="173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6008">
                <a:solidFill>
                  <a:srgbClr val="5E17EB"/>
                </a:solidFill>
                <a:latin typeface="Anton"/>
                <a:ea typeface="Anton"/>
                <a:cs typeface="Anton"/>
                <a:sym typeface="Anton"/>
              </a:rPr>
              <a:t>2.LƯỢC ĐỒ QUAN HỆ</a:t>
            </a:r>
          </a:p>
          <a:p>
            <a:pPr algn="l">
              <a:lnSpc>
                <a:spcPts val="7081"/>
              </a:lnSpc>
            </a:pPr>
            <a:endParaRPr lang="en-US" sz="6008">
              <a:solidFill>
                <a:srgbClr val="5E17E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198953"/>
            <a:ext cx="11830050" cy="589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GIAOVIEN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(MAGV,HOTEN, DTGV, MAKHOA)</a:t>
            </a:r>
          </a:p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MONHOC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(MAMH, TENMH)</a:t>
            </a:r>
          </a:p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KHOA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(MAKHOA, TENKHOA, DTKHOA)</a:t>
            </a:r>
          </a:p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LOP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(MALOP, TENLOP, SISO, MAKHOA)</a:t>
            </a:r>
          </a:p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PHONGHOC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(SOPHONG, CHUCNANG)</a:t>
            </a:r>
          </a:p>
          <a:p>
            <a:r>
              <a:rPr lang="en-US" sz="4400" b="1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LICHBAOGIANG</a:t>
            </a:r>
            <a:r>
              <a:rPr lang="en-US" sz="4400">
                <a:solidFill>
                  <a:srgbClr val="000000"/>
                </a:solidFill>
                <a:latin typeface="Arial" panose="020B0604020202020204" pitchFamily="34" charset="0"/>
                <a:ea typeface="Baloo"/>
                <a:cs typeface="Arial" panose="020B0604020202020204" pitchFamily="34" charset="0"/>
                <a:sym typeface="Baloo"/>
              </a:rPr>
              <a:t> (MAGV, MALOP, MAMH, NGAYDAY, TUTIET, DENTIET, SOPHONG, BAIDAY, GHICHU, LYTHUYET)</a:t>
            </a:r>
          </a:p>
          <a:p>
            <a:pPr>
              <a:lnSpc>
                <a:spcPts val="3612"/>
              </a:lnSpc>
            </a:pPr>
            <a:endParaRPr lang="en-US" sz="4400">
              <a:solidFill>
                <a:srgbClr val="000000"/>
              </a:solidFill>
              <a:latin typeface="Arial" panose="020B0604020202020204" pitchFamily="34" charset="0"/>
              <a:ea typeface="Baloo"/>
              <a:cs typeface="Arial" panose="020B0604020202020204" pitchFamily="34" charset="0"/>
              <a:sym typeface="Balo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318000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29741" y="1146949"/>
            <a:ext cx="13456542" cy="984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Bài 5: Giả sử ta có lược đồ quan hệ Q(C,D,E,G,H,K) và tập phụ thuộc hàm F như sau;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 = {CK→ H; C →D; E→C; E →G; CK →E}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Từ tập F, hãy chứng minh EK → DH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1.E→C (giả thuyết)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2.EK→CK (tăng trưởng 1)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3.CK→H (giả thuyết)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4.EK→H (bắt cầu 2&amp;3)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CK→E (giả thuyết)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7.EK→E (bắt cầu 2&amp;5)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8.EK→C (bắt cầu 1&amp;7)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9.C→D(giả thuyết)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10.EK→D (bắt cầu 8&amp;9)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EK→DH (hợp 4&amp;10)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318000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6481" y="2181797"/>
            <a:ext cx="14721020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b)Tìm tất cả các khóa của Q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Bao đóng 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(K+ ): K+ = {K}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CK (CK+ ): CK+ = {C, K, H, E, G, D} ( chứa tất cả thuộc tính) =&gt; là một khóa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(C+ ): C+ = {C, D}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(E+ ): E+ = {E, C, G, D}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 (EK+ ): EK+ = {E, K, D, H, G, C} ( chứa tất cả thuộc tính)=&gt;là một khóa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r>
              <a:rPr lang="en-US" sz="34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Vậy: Các khóa của Q là {CK, EK}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  <a:endParaRPr lang="en-US" sz="342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318000"/>
            <a:ext cx="8138001" cy="66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4401" y="2176462"/>
            <a:ext cx="15162477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c)xác định dạng chuẩn của Q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1NF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vi phạm do các thuộc tính là nguyên tố.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đạt 1NF.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2NF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D vi phạm 2NF vì C là một phần của khóa CK nhưng vẫn xác định D.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không đạt 2NF.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3NF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D và E → G vi phạm 3NF vì vế trái không là siêu khóa và vế phải không thuộc khóa.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không đạt 3NF.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BCNF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→ D, E → C, và E → G vi phạm BCNF do vế trái không là siêu khóa. 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không đạt BCNF.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25599" y="751343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8462" y="1485404"/>
            <a:ext cx="7369175" cy="636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6/ Cho lược đồ quan hệ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Q(S,I,D,M)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 = {f₁:SI → DM; f₂:SD→ M; f₃:D→ M}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a) Tính bao đóng D⁺, SD⁺, SI⁺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b) Tìm tất cả các khóa của Q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c) Tìm phủ tối thiểu của F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d) Xác định dạng chuẩn cao nhất của Q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D⁺ ={ D,M}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SD⁺={ S,D,M}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SI⁺={ S,I,D,M}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SI⁺ = {S, I, D, M} ⇒ SI là siêu khóa, có thể là khóa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tập nhỏ hơn (ví dụ bỏ S hoặc bỏ I)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S⁺ = {S} → Không áp dụng được gì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I⁺ = {I} → Không áp dụng được gì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SD⁺ = {S, D, M} → còn thiếu I → không phải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ID⁺ = {I, D, M} → còn thiếu S → không phải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5639" y="1560696"/>
            <a:ext cx="7959384" cy="747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Tách vế phải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D 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D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Loại bỏ các vế dư thừa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Kiểm tra S có dư thừa không?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Xét: SI → D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Thử loại S → xét I → D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I⁺ = {I} → không dẫn tới D ⇒ S không dư thừa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Giữ nguyên SI → D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Xét: SI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Kiểm tra S có dư thừa không?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Thử loại S → xét I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I⁺ = {I} → không dẫn tới M ⇒ S không dư thừa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Giữ nguyên SI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Xét: SD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Kiểm tra S có dư thừa không?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Thử loại S → xét D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 → M đã có sẵn trong tập ⇒ S là dư thừa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Loại bỏ SD → M</a:t>
            </a:r>
          </a:p>
          <a:p>
            <a:pPr algn="l">
              <a:lnSpc>
                <a:spcPts val="2606"/>
              </a:lnSpc>
              <a:spcBef>
                <a:spcPct val="0"/>
              </a:spcBef>
            </a:pPr>
            <a:r>
              <a:rPr lang="en-US" sz="21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Loại bỏ phụ thuộc dư thừa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59446" y="9125412"/>
            <a:ext cx="6132387" cy="3086100"/>
            <a:chOff x="0" y="0"/>
            <a:chExt cx="16151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5114" cy="812800"/>
            </a:xfrm>
            <a:custGeom>
              <a:avLst/>
              <a:gdLst/>
              <a:ahLst/>
              <a:cxnLst/>
              <a:rect l="l" t="t" r="r" b="b"/>
              <a:pathLst>
                <a:path w="1615114" h="812800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15114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1413125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11846" y="9435132"/>
            <a:ext cx="6132387" cy="2928780"/>
            <a:chOff x="0" y="0"/>
            <a:chExt cx="1615114" cy="771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5114" cy="771366"/>
            </a:xfrm>
            <a:custGeom>
              <a:avLst/>
              <a:gdLst/>
              <a:ahLst/>
              <a:cxnLst/>
              <a:rect l="l" t="t" r="r" b="b"/>
              <a:pathLst>
                <a:path w="1615114" h="771366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5114" cy="81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0" y="7921996"/>
            <a:ext cx="6874875" cy="2672608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09618" y="263298"/>
            <a:ext cx="5952668" cy="959850"/>
            <a:chOff x="0" y="0"/>
            <a:chExt cx="812800" cy="1310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609618" y="0"/>
            <a:ext cx="5952668" cy="959850"/>
            <a:chOff x="0" y="0"/>
            <a:chExt cx="812800" cy="131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76200"/>
              <a:ext cx="609600" cy="2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w="666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491559" y="271418"/>
            <a:ext cx="7304881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PHẦN B: BÀI TẬP TỔNG HỢP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444180"/>
            <a:ext cx="7313612" cy="784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Kiểm tra SI → D (Có dư thừa không?)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 sử ta loại bỏ SI → D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Xem tập còn lại có thể suy diễn SI → D không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 còn lại: { SI → M ; D → M 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bao đóng của SI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SI⁺ = {S, I}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M ⇒ thêm 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Không có gì khác để áp dụng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SI⁺ = {S, I, M} → Không có D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SI → D không suy diễn được từ tập còn lại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Không dư thừa → Giữ lại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Kiểm tra SI → M (Có dư thừa không?)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 sử ta loại bỏ SI → 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Xem tập còn lại có thể suy diễn SI → M không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 còn lại: { SI → D ; D → M 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bao đóng của SI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SI⁺ = {S, I}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D ⇒ thêm D → SI⁺ = {S, I, D}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→ M ⇒ thêm M → SI⁺ = {S, I, D, M}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SI → M vẫn suy diễn được từ { SI → D ; D → M 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SI → M dư thừa → Loại bỏ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48256" y="1444180"/>
            <a:ext cx="10318572" cy="1044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3.Kiểm tra D → M (Có dư thừa không?)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 sử ta loại bỏ D → 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Xem tập còn lại có thể suy diễn D → M không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 còn lại: { SI → D 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Thử bao đóng của D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D⁺ = {D} → Không có gì áp dụng → D⁺ = {D}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Không ra 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D → M không suy diễn được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Không dư thừa → Giữ lại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Phủ tối thiểu cuối cùng: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Fₘ = { SI → D ; D → M }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1NF — Đạt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2NF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Khóa chính = SI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Các bộ phận khóa là S hoặc I (một thuộc tính trong SI)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Xét các phụ thuộc: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D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Vế trái là toàn bộ khóa SI → OK (không vi phạm)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→ M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Vế trái là D (không phải bộ phận khóa mà là thuộc tính không khóa)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Đây là phụ thuộc bắc cầu, không phải phụ thuộc bộ phận khóa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Kết luận 2NF: ĐẠT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3NF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→ D (không vấn đề gì)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→ M → Đây là phụ thuộc bắc cầu (D là không khóa → M là không khóa)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Vi phạm 3NF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 Dạng chuẩn cao nhất là 2NF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09136" y="568685"/>
            <a:ext cx="153550" cy="1114423"/>
          </a:xfrm>
          <a:custGeom>
            <a:avLst/>
            <a:gdLst/>
            <a:ahLst/>
            <a:cxnLst/>
            <a:rect l="l" t="t" r="r" b="b"/>
            <a:pathLst>
              <a:path w="153550" h="1114423">
                <a:moveTo>
                  <a:pt x="0" y="0"/>
                </a:moveTo>
                <a:lnTo>
                  <a:pt x="153550" y="0"/>
                </a:lnTo>
                <a:lnTo>
                  <a:pt x="153550" y="1114423"/>
                </a:lnTo>
                <a:lnTo>
                  <a:pt x="0" y="1114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V="1">
            <a:off x="16613755" y="548264"/>
            <a:ext cx="153550" cy="1114423"/>
          </a:xfrm>
          <a:custGeom>
            <a:avLst/>
            <a:gdLst/>
            <a:ahLst/>
            <a:cxnLst/>
            <a:rect l="l" t="t" r="r" b="b"/>
            <a:pathLst>
              <a:path w="153550" h="1114423">
                <a:moveTo>
                  <a:pt x="0" y="1114422"/>
                </a:moveTo>
                <a:lnTo>
                  <a:pt x="153549" y="1114422"/>
                </a:lnTo>
                <a:lnTo>
                  <a:pt x="153549" y="0"/>
                </a:lnTo>
                <a:lnTo>
                  <a:pt x="0" y="0"/>
                </a:lnTo>
                <a:lnTo>
                  <a:pt x="0" y="11144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6625314" y="8584833"/>
            <a:ext cx="153550" cy="1114423"/>
          </a:xfrm>
          <a:custGeom>
            <a:avLst/>
            <a:gdLst/>
            <a:ahLst/>
            <a:cxnLst/>
            <a:rect l="l" t="t" r="r" b="b"/>
            <a:pathLst>
              <a:path w="153550" h="1114423">
                <a:moveTo>
                  <a:pt x="0" y="0"/>
                </a:moveTo>
                <a:lnTo>
                  <a:pt x="153550" y="0"/>
                </a:lnTo>
                <a:lnTo>
                  <a:pt x="153550" y="1114422"/>
                </a:lnTo>
                <a:lnTo>
                  <a:pt x="0" y="1114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V="1">
            <a:off x="1520696" y="8605255"/>
            <a:ext cx="153550" cy="1114423"/>
          </a:xfrm>
          <a:custGeom>
            <a:avLst/>
            <a:gdLst/>
            <a:ahLst/>
            <a:cxnLst/>
            <a:rect l="l" t="t" r="r" b="b"/>
            <a:pathLst>
              <a:path w="153550" h="1114423">
                <a:moveTo>
                  <a:pt x="0" y="1114422"/>
                </a:moveTo>
                <a:lnTo>
                  <a:pt x="153549" y="1114422"/>
                </a:lnTo>
                <a:lnTo>
                  <a:pt x="153549" y="0"/>
                </a:lnTo>
                <a:lnTo>
                  <a:pt x="0" y="0"/>
                </a:lnTo>
                <a:lnTo>
                  <a:pt x="0" y="11144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876076" y="4072923"/>
            <a:ext cx="14535847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876077" y="6209315"/>
            <a:ext cx="14535847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368003" y="3230563"/>
            <a:ext cx="11551994" cy="343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46413" y="3088615"/>
            <a:ext cx="17040576" cy="6035802"/>
            <a:chOff x="0" y="0"/>
            <a:chExt cx="3187137" cy="11288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1128889"/>
            </a:xfrm>
            <a:custGeom>
              <a:avLst/>
              <a:gdLst/>
              <a:ahLst/>
              <a:cxnLst/>
              <a:rect l="l" t="t" r="r" b="b"/>
              <a:pathLst>
                <a:path w="3187136" h="1128889">
                  <a:moveTo>
                    <a:pt x="2983936" y="0"/>
                  </a:moveTo>
                  <a:lnTo>
                    <a:pt x="203200" y="0"/>
                  </a:lnTo>
                  <a:lnTo>
                    <a:pt x="0" y="564445"/>
                  </a:lnTo>
                  <a:lnTo>
                    <a:pt x="203200" y="1128889"/>
                  </a:lnTo>
                  <a:lnTo>
                    <a:pt x="2983936" y="1128889"/>
                  </a:lnTo>
                  <a:lnTo>
                    <a:pt x="3187136" y="564445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1214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CSDL QUẢN LÝ LỊCH DẠY HỌC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DATABASE QLLDH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QLLDH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GIÁO VIÊN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GIAOVIEN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MAGV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HOTEN NVARCHAR(30),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DTGV NVARCHAR(10),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MAKHOA INT,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CONSTRAINT PK_GV PRIMARY KEY (MAGV),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CONSTRAINT FK_GV FOREIGN KEY (MAKHOA) REFERENCES KHOA(MAKHOA)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4341360"/>
            <a:ext cx="17040576" cy="3996347"/>
            <a:chOff x="0" y="0"/>
            <a:chExt cx="3187137" cy="747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747446"/>
            </a:xfrm>
            <a:custGeom>
              <a:avLst/>
              <a:gdLst/>
              <a:ahLst/>
              <a:cxnLst/>
              <a:rect l="l" t="t" r="r" b="b"/>
              <a:pathLst>
                <a:path w="3187136" h="747446">
                  <a:moveTo>
                    <a:pt x="2983936" y="0"/>
                  </a:moveTo>
                  <a:lnTo>
                    <a:pt x="203200" y="0"/>
                  </a:lnTo>
                  <a:lnTo>
                    <a:pt x="0" y="373723"/>
                  </a:lnTo>
                  <a:lnTo>
                    <a:pt x="203200" y="747446"/>
                  </a:lnTo>
                  <a:lnTo>
                    <a:pt x="2983936" y="747446"/>
                  </a:lnTo>
                  <a:lnTo>
                    <a:pt x="3187136" y="37372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833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MÔN HỌC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MONHOC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MAMH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TENMH NVARCHAR(30),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PK_MH PRIMARY KEY (MAMH)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4341360"/>
            <a:ext cx="17040576" cy="3996347"/>
            <a:chOff x="0" y="0"/>
            <a:chExt cx="3187137" cy="747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747446"/>
            </a:xfrm>
            <a:custGeom>
              <a:avLst/>
              <a:gdLst/>
              <a:ahLst/>
              <a:cxnLst/>
              <a:rect l="l" t="t" r="r" b="b"/>
              <a:pathLst>
                <a:path w="3187136" h="747446">
                  <a:moveTo>
                    <a:pt x="2983936" y="0"/>
                  </a:moveTo>
                  <a:lnTo>
                    <a:pt x="203200" y="0"/>
                  </a:lnTo>
                  <a:lnTo>
                    <a:pt x="0" y="373723"/>
                  </a:lnTo>
                  <a:lnTo>
                    <a:pt x="203200" y="747446"/>
                  </a:lnTo>
                  <a:lnTo>
                    <a:pt x="2983936" y="747446"/>
                  </a:lnTo>
                  <a:lnTo>
                    <a:pt x="3187136" y="373723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833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PHÒNG HỌC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PHONGHOC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SOPHONG NVARCHAR(10)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CHUCNANG NVARCHAR(30),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PK_PH PRIMARY KEY (SOPHONG)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50182" y="4642388"/>
            <a:ext cx="23588364" cy="12579869"/>
            <a:chOff x="0" y="0"/>
            <a:chExt cx="1309749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9749" cy="698500"/>
            </a:xfrm>
            <a:custGeom>
              <a:avLst/>
              <a:gdLst/>
              <a:ahLst/>
              <a:cxnLst/>
              <a:rect l="l" t="t" r="r" b="b"/>
              <a:pathLst>
                <a:path w="1309749" h="698500">
                  <a:moveTo>
                    <a:pt x="1309749" y="349250"/>
                  </a:moveTo>
                  <a:lnTo>
                    <a:pt x="110654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06549" y="0"/>
                  </a:lnTo>
                  <a:lnTo>
                    <a:pt x="1309749" y="349250"/>
                  </a:lnTo>
                  <a:close/>
                </a:path>
              </a:pathLst>
            </a:custGeom>
            <a:solidFill>
              <a:srgbClr val="0071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76200"/>
              <a:ext cx="1081149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3161" y="1152525"/>
            <a:ext cx="11961679" cy="216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6589" b="1">
                <a:solidFill>
                  <a:srgbClr val="5E17EB"/>
                </a:solidFill>
                <a:latin typeface="Arial Bold"/>
                <a:ea typeface="Arial Bold"/>
                <a:cs typeface="Arial Bold"/>
                <a:sym typeface="Arial Bold"/>
              </a:rPr>
              <a:t>3.TẠO DATABASE</a:t>
            </a:r>
          </a:p>
          <a:p>
            <a:pPr algn="ctr">
              <a:lnSpc>
                <a:spcPts val="8828"/>
              </a:lnSpc>
            </a:pPr>
            <a:endParaRPr lang="en-US" sz="6589" b="1">
              <a:solidFill>
                <a:srgbClr val="5E17EB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4341360"/>
            <a:ext cx="17040576" cy="4178427"/>
            <a:chOff x="0" y="0"/>
            <a:chExt cx="3187137" cy="781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7136" cy="781500"/>
            </a:xfrm>
            <a:custGeom>
              <a:avLst/>
              <a:gdLst/>
              <a:ahLst/>
              <a:cxnLst/>
              <a:rect l="l" t="t" r="r" b="b"/>
              <a:pathLst>
                <a:path w="3187136" h="781500">
                  <a:moveTo>
                    <a:pt x="2983936" y="0"/>
                  </a:moveTo>
                  <a:lnTo>
                    <a:pt x="203200" y="0"/>
                  </a:lnTo>
                  <a:lnTo>
                    <a:pt x="0" y="390750"/>
                  </a:lnTo>
                  <a:lnTo>
                    <a:pt x="203200" y="781500"/>
                  </a:lnTo>
                  <a:lnTo>
                    <a:pt x="2983936" y="781500"/>
                  </a:lnTo>
                  <a:lnTo>
                    <a:pt x="3187136" y="390750"/>
                  </a:lnTo>
                  <a:lnTo>
                    <a:pt x="2983936" y="0"/>
                  </a:lnTo>
                  <a:close/>
                </a:path>
              </a:pathLst>
            </a:custGeom>
            <a:solidFill>
              <a:srgbClr val="5EB2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85725"/>
              <a:ext cx="2882337" cy="86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--TẠO BẢNG KHOA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 TABLE KHOA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MAKHOA INT NOT NULL,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TENKHOA NVARCHAR(30),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DTKHOA NVARCHAR(10),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CONSTRAINT PK_KHOA PRIMARY KEY (MAKHOA)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2939"/>
                </a:lnSpc>
              </a:pPr>
              <a:endPara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V="1">
            <a:off x="14776969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0" y="5914384"/>
                </a:moveTo>
                <a:lnTo>
                  <a:pt x="7020039" y="5914384"/>
                </a:lnTo>
                <a:lnTo>
                  <a:pt x="7020039" y="0"/>
                </a:lnTo>
                <a:lnTo>
                  <a:pt x="0" y="0"/>
                </a:lnTo>
                <a:lnTo>
                  <a:pt x="0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3509008" y="-2576192"/>
            <a:ext cx="7020040" cy="5914383"/>
          </a:xfrm>
          <a:custGeom>
            <a:avLst/>
            <a:gdLst/>
            <a:ahLst/>
            <a:cxnLst/>
            <a:rect l="l" t="t" r="r" b="b"/>
            <a:pathLst>
              <a:path w="7020040" h="5914383">
                <a:moveTo>
                  <a:pt x="7020039" y="5914384"/>
                </a:moveTo>
                <a:lnTo>
                  <a:pt x="0" y="5914384"/>
                </a:lnTo>
                <a:lnTo>
                  <a:pt x="0" y="0"/>
                </a:lnTo>
                <a:lnTo>
                  <a:pt x="7020039" y="0"/>
                </a:lnTo>
                <a:lnTo>
                  <a:pt x="7020039" y="59143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7540</Words>
  <Application>Microsoft Office PowerPoint</Application>
  <PresentationFormat>Custom</PresentationFormat>
  <Paragraphs>831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 Bold</vt:lpstr>
      <vt:lpstr>Anton</vt:lpstr>
      <vt:lpstr>Arial</vt:lpstr>
      <vt:lpstr>Baloo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 DỮ LIỆU</dc:title>
  <cp:lastModifiedBy>Admin</cp:lastModifiedBy>
  <cp:revision>3</cp:revision>
  <dcterms:created xsi:type="dcterms:W3CDTF">2006-08-16T00:00:00Z</dcterms:created>
  <dcterms:modified xsi:type="dcterms:W3CDTF">2025-05-09T09:49:23Z</dcterms:modified>
  <dc:identifier>DAGm7863F6o</dc:identifier>
</cp:coreProperties>
</file>